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pptx" ContentType="application/vnd.openxmlformats-officedocument.presentationml.presentation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5940"/>
    <a:srgbClr val="FAA93A"/>
    <a:srgbClr val="8B8F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 varScale="1">
        <p:scale>
          <a:sx n="54" d="100"/>
          <a:sy n="54" d="100"/>
        </p:scale>
        <p:origin x="65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FECCF2-6431-4B52-A932-E72F574F3D2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5356A9DF-8578-4432-B0BF-4753AD819A27}">
      <dgm:prSet/>
      <dgm:spPr/>
      <dgm:t>
        <a:bodyPr/>
        <a:lstStyle/>
        <a:p>
          <a:pPr>
            <a:defRPr cap="all"/>
          </a:pPr>
          <a:r>
            <a:rPr lang="it-IT" i="1" dirty="0"/>
            <a:t>A chi è rivolto:</a:t>
          </a:r>
          <a:endParaRPr lang="en-US" dirty="0"/>
        </a:p>
      </dgm:t>
    </dgm:pt>
    <dgm:pt modelId="{3ADCD55D-C915-4F75-9CED-DE811705538E}" type="parTrans" cxnId="{F8693047-0023-4630-9BA7-18645D8B4AB3}">
      <dgm:prSet/>
      <dgm:spPr/>
      <dgm:t>
        <a:bodyPr/>
        <a:lstStyle/>
        <a:p>
          <a:endParaRPr lang="en-US"/>
        </a:p>
      </dgm:t>
    </dgm:pt>
    <dgm:pt modelId="{3299B80E-3D34-4B22-92D1-43ED6A74076A}" type="sibTrans" cxnId="{F8693047-0023-4630-9BA7-18645D8B4AB3}">
      <dgm:prSet/>
      <dgm:spPr/>
      <dgm:t>
        <a:bodyPr/>
        <a:lstStyle/>
        <a:p>
          <a:endParaRPr lang="en-US"/>
        </a:p>
      </dgm:t>
    </dgm:pt>
    <dgm:pt modelId="{CB7F5763-4188-48E8-8E28-905B7B44C89C}">
      <dgm:prSet/>
      <dgm:spPr/>
      <dgm:t>
        <a:bodyPr/>
        <a:lstStyle/>
        <a:p>
          <a:endParaRPr lang="en-US"/>
        </a:p>
      </dgm:t>
    </dgm:pt>
    <dgm:pt modelId="{EF2887A0-6631-43CE-9523-2561EB0279FB}" type="parTrans" cxnId="{97E6E6C5-3563-4264-8E0A-4A452D04C592}">
      <dgm:prSet/>
      <dgm:spPr/>
      <dgm:t>
        <a:bodyPr/>
        <a:lstStyle/>
        <a:p>
          <a:endParaRPr lang="en-US"/>
        </a:p>
      </dgm:t>
    </dgm:pt>
    <dgm:pt modelId="{9EAAFBE5-7907-46F2-88FC-4EE128A7EA78}" type="sibTrans" cxnId="{97E6E6C5-3563-4264-8E0A-4A452D04C592}">
      <dgm:prSet/>
      <dgm:spPr/>
      <dgm:t>
        <a:bodyPr/>
        <a:lstStyle/>
        <a:p>
          <a:endParaRPr lang="en-US"/>
        </a:p>
      </dgm:t>
    </dgm:pt>
    <dgm:pt modelId="{9D6CC2C7-F803-4D53-BB39-4DE0E043A305}">
      <dgm:prSet/>
      <dgm:spPr/>
      <dgm:t>
        <a:bodyPr/>
        <a:lstStyle/>
        <a:p>
          <a:pPr>
            <a:defRPr cap="all"/>
          </a:pPr>
          <a:r>
            <a:rPr lang="it-IT" i="1"/>
            <a:t>Obiettivi:</a:t>
          </a:r>
          <a:endParaRPr lang="en-US"/>
        </a:p>
      </dgm:t>
    </dgm:pt>
    <dgm:pt modelId="{D71A91A2-2CCF-4C05-AB14-01CF47FB3A9D}" type="parTrans" cxnId="{0372D35F-3D18-479E-BDA6-2DAF7A298C08}">
      <dgm:prSet/>
      <dgm:spPr/>
      <dgm:t>
        <a:bodyPr/>
        <a:lstStyle/>
        <a:p>
          <a:endParaRPr lang="en-US"/>
        </a:p>
      </dgm:t>
    </dgm:pt>
    <dgm:pt modelId="{787D35E3-7973-4213-9CB8-FFC068C318A1}" type="sibTrans" cxnId="{0372D35F-3D18-479E-BDA6-2DAF7A298C08}">
      <dgm:prSet/>
      <dgm:spPr/>
      <dgm:t>
        <a:bodyPr/>
        <a:lstStyle/>
        <a:p>
          <a:endParaRPr lang="en-US"/>
        </a:p>
      </dgm:t>
    </dgm:pt>
    <dgm:pt modelId="{21FEB723-9A05-402C-A946-E35032C69EC4}">
      <dgm:prSet/>
      <dgm:spPr/>
      <dgm:t>
        <a:bodyPr/>
        <a:lstStyle/>
        <a:p>
          <a:endParaRPr lang="en-US"/>
        </a:p>
      </dgm:t>
    </dgm:pt>
    <dgm:pt modelId="{00C0FA5B-8CCE-4C12-BF9C-C7183A86EBB5}" type="parTrans" cxnId="{42953388-E86C-4E42-B767-0AFE44096741}">
      <dgm:prSet/>
      <dgm:spPr/>
      <dgm:t>
        <a:bodyPr/>
        <a:lstStyle/>
        <a:p>
          <a:endParaRPr lang="en-US"/>
        </a:p>
      </dgm:t>
    </dgm:pt>
    <dgm:pt modelId="{29AD5A77-5D93-4235-B2DD-6F0F37E31DA2}" type="sibTrans" cxnId="{42953388-E86C-4E42-B767-0AFE44096741}">
      <dgm:prSet/>
      <dgm:spPr/>
      <dgm:t>
        <a:bodyPr/>
        <a:lstStyle/>
        <a:p>
          <a:endParaRPr lang="en-US"/>
        </a:p>
      </dgm:t>
    </dgm:pt>
    <dgm:pt modelId="{510BF9FA-2B8D-4648-B2EA-81B92383240B}">
      <dgm:prSet/>
      <dgm:spPr/>
      <dgm:t>
        <a:bodyPr/>
        <a:lstStyle/>
        <a:p>
          <a:endParaRPr lang="en-US"/>
        </a:p>
      </dgm:t>
    </dgm:pt>
    <dgm:pt modelId="{2BB939F1-5FF5-4D91-80D0-9F34C76C6F7E}" type="parTrans" cxnId="{93737E1C-1EBA-4F37-A933-C6B041B5F890}">
      <dgm:prSet/>
      <dgm:spPr/>
      <dgm:t>
        <a:bodyPr/>
        <a:lstStyle/>
        <a:p>
          <a:endParaRPr lang="en-US"/>
        </a:p>
      </dgm:t>
    </dgm:pt>
    <dgm:pt modelId="{1628E916-00E3-4986-B4E2-3269DC0DA398}" type="sibTrans" cxnId="{93737E1C-1EBA-4F37-A933-C6B041B5F890}">
      <dgm:prSet/>
      <dgm:spPr/>
      <dgm:t>
        <a:bodyPr/>
        <a:lstStyle/>
        <a:p>
          <a:endParaRPr lang="en-US"/>
        </a:p>
      </dgm:t>
    </dgm:pt>
    <dgm:pt modelId="{397C5BA6-62C5-4107-83D7-1F8A79E1918E}" type="pres">
      <dgm:prSet presAssocID="{84FECCF2-6431-4B52-A932-E72F574F3D28}" presName="root" presStyleCnt="0">
        <dgm:presLayoutVars>
          <dgm:dir/>
          <dgm:resizeHandles val="exact"/>
        </dgm:presLayoutVars>
      </dgm:prSet>
      <dgm:spPr/>
    </dgm:pt>
    <dgm:pt modelId="{1A0000C9-579C-4843-8F7E-E44D91618806}" type="pres">
      <dgm:prSet presAssocID="{5356A9DF-8578-4432-B0BF-4753AD819A27}" presName="compNode" presStyleCnt="0"/>
      <dgm:spPr/>
    </dgm:pt>
    <dgm:pt modelId="{5FC5C115-B320-4025-9F02-D9BEFEE5AC25}" type="pres">
      <dgm:prSet presAssocID="{5356A9DF-8578-4432-B0BF-4753AD819A27}" presName="iconBgRect" presStyleLbl="bgShp" presStyleIdx="0" presStyleCnt="2"/>
      <dgm:spPr>
        <a:prstGeom prst="teardrop">
          <a:avLst/>
        </a:prstGeom>
      </dgm:spPr>
    </dgm:pt>
    <dgm:pt modelId="{FAE19130-BF81-4C8B-BEDE-CCE87DB3688B}" type="pres">
      <dgm:prSet presAssocID="{5356A9DF-8578-4432-B0BF-4753AD819A2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gn Language"/>
        </a:ext>
      </dgm:extLst>
    </dgm:pt>
    <dgm:pt modelId="{200D9CED-D92C-40C5-99AC-FD112C10306B}" type="pres">
      <dgm:prSet presAssocID="{5356A9DF-8578-4432-B0BF-4753AD819A27}" presName="spaceRect" presStyleCnt="0"/>
      <dgm:spPr/>
    </dgm:pt>
    <dgm:pt modelId="{AFF0FFAF-0B48-4F23-90E9-1E1D240672FF}" type="pres">
      <dgm:prSet presAssocID="{5356A9DF-8578-4432-B0BF-4753AD819A27}" presName="textRect" presStyleLbl="revTx" presStyleIdx="0" presStyleCnt="2">
        <dgm:presLayoutVars>
          <dgm:chMax val="1"/>
          <dgm:chPref val="1"/>
        </dgm:presLayoutVars>
      </dgm:prSet>
      <dgm:spPr/>
    </dgm:pt>
    <dgm:pt modelId="{1AEF25A8-8B29-4717-AC6A-63DF4A4919B2}" type="pres">
      <dgm:prSet presAssocID="{3299B80E-3D34-4B22-92D1-43ED6A74076A}" presName="sibTrans" presStyleCnt="0"/>
      <dgm:spPr/>
    </dgm:pt>
    <dgm:pt modelId="{D9A88CB2-5AE3-4FED-807A-615C6CDE19E4}" type="pres">
      <dgm:prSet presAssocID="{9D6CC2C7-F803-4D53-BB39-4DE0E043A305}" presName="compNode" presStyleCnt="0"/>
      <dgm:spPr/>
    </dgm:pt>
    <dgm:pt modelId="{68F0DC11-CFCD-437E-B51C-FF0AA8B2D261}" type="pres">
      <dgm:prSet presAssocID="{9D6CC2C7-F803-4D53-BB39-4DE0E043A305}" presName="iconBgRect" presStyleLbl="bgShp" presStyleIdx="1" presStyleCnt="2"/>
      <dgm:spPr>
        <a:prstGeom prst="teardrop">
          <a:avLst/>
        </a:prstGeom>
      </dgm:spPr>
    </dgm:pt>
    <dgm:pt modelId="{EA90A766-A159-47B9-9173-EEEFE4ED4352}" type="pres">
      <dgm:prSet presAssocID="{9D6CC2C7-F803-4D53-BB39-4DE0E043A30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ro a segno"/>
        </a:ext>
      </dgm:extLst>
    </dgm:pt>
    <dgm:pt modelId="{20EB82A4-C46A-468E-9938-23BAE5447504}" type="pres">
      <dgm:prSet presAssocID="{9D6CC2C7-F803-4D53-BB39-4DE0E043A305}" presName="spaceRect" presStyleCnt="0"/>
      <dgm:spPr/>
    </dgm:pt>
    <dgm:pt modelId="{ECF18BAC-61EB-4448-8235-156C061661EF}" type="pres">
      <dgm:prSet presAssocID="{9D6CC2C7-F803-4D53-BB39-4DE0E043A30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93737E1C-1EBA-4F37-A933-C6B041B5F890}" srcId="{9D6CC2C7-F803-4D53-BB39-4DE0E043A305}" destId="{510BF9FA-2B8D-4648-B2EA-81B92383240B}" srcOrd="1" destOrd="0" parTransId="{2BB939F1-5FF5-4D91-80D0-9F34C76C6F7E}" sibTransId="{1628E916-00E3-4986-B4E2-3269DC0DA398}"/>
    <dgm:cxn modelId="{0372D35F-3D18-479E-BDA6-2DAF7A298C08}" srcId="{84FECCF2-6431-4B52-A932-E72F574F3D28}" destId="{9D6CC2C7-F803-4D53-BB39-4DE0E043A305}" srcOrd="1" destOrd="0" parTransId="{D71A91A2-2CCF-4C05-AB14-01CF47FB3A9D}" sibTransId="{787D35E3-7973-4213-9CB8-FFC068C318A1}"/>
    <dgm:cxn modelId="{F8693047-0023-4630-9BA7-18645D8B4AB3}" srcId="{84FECCF2-6431-4B52-A932-E72F574F3D28}" destId="{5356A9DF-8578-4432-B0BF-4753AD819A27}" srcOrd="0" destOrd="0" parTransId="{3ADCD55D-C915-4F75-9CED-DE811705538E}" sibTransId="{3299B80E-3D34-4B22-92D1-43ED6A74076A}"/>
    <dgm:cxn modelId="{42953388-E86C-4E42-B767-0AFE44096741}" srcId="{9D6CC2C7-F803-4D53-BB39-4DE0E043A305}" destId="{21FEB723-9A05-402C-A946-E35032C69EC4}" srcOrd="0" destOrd="0" parTransId="{00C0FA5B-8CCE-4C12-BF9C-C7183A86EBB5}" sibTransId="{29AD5A77-5D93-4235-B2DD-6F0F37E31DA2}"/>
    <dgm:cxn modelId="{56511089-C81A-4B1A-BB48-1310A2A4A060}" type="presOf" srcId="{9D6CC2C7-F803-4D53-BB39-4DE0E043A305}" destId="{ECF18BAC-61EB-4448-8235-156C061661EF}" srcOrd="0" destOrd="0" presId="urn:microsoft.com/office/officeart/2018/5/layout/IconCircleLabelList"/>
    <dgm:cxn modelId="{774A69C4-9908-4C89-B63D-1D4C0EE3F02D}" type="presOf" srcId="{84FECCF2-6431-4B52-A932-E72F574F3D28}" destId="{397C5BA6-62C5-4107-83D7-1F8A79E1918E}" srcOrd="0" destOrd="0" presId="urn:microsoft.com/office/officeart/2018/5/layout/IconCircleLabelList"/>
    <dgm:cxn modelId="{97E6E6C5-3563-4264-8E0A-4A452D04C592}" srcId="{5356A9DF-8578-4432-B0BF-4753AD819A27}" destId="{CB7F5763-4188-48E8-8E28-905B7B44C89C}" srcOrd="0" destOrd="0" parTransId="{EF2887A0-6631-43CE-9523-2561EB0279FB}" sibTransId="{9EAAFBE5-7907-46F2-88FC-4EE128A7EA78}"/>
    <dgm:cxn modelId="{0C8E70D8-7A00-4828-B002-47FF16130632}" type="presOf" srcId="{5356A9DF-8578-4432-B0BF-4753AD819A27}" destId="{AFF0FFAF-0B48-4F23-90E9-1E1D240672FF}" srcOrd="0" destOrd="0" presId="urn:microsoft.com/office/officeart/2018/5/layout/IconCircleLabelList"/>
    <dgm:cxn modelId="{AD784397-01CE-4C92-B2E2-98C70423B43A}" type="presParOf" srcId="{397C5BA6-62C5-4107-83D7-1F8A79E1918E}" destId="{1A0000C9-579C-4843-8F7E-E44D91618806}" srcOrd="0" destOrd="0" presId="urn:microsoft.com/office/officeart/2018/5/layout/IconCircleLabelList"/>
    <dgm:cxn modelId="{C5EC7C22-533D-4A44-BB21-7BBF2F181DAF}" type="presParOf" srcId="{1A0000C9-579C-4843-8F7E-E44D91618806}" destId="{5FC5C115-B320-4025-9F02-D9BEFEE5AC25}" srcOrd="0" destOrd="0" presId="urn:microsoft.com/office/officeart/2018/5/layout/IconCircleLabelList"/>
    <dgm:cxn modelId="{93B0A8C3-DBF8-435B-B3F7-02A8BB2492BD}" type="presParOf" srcId="{1A0000C9-579C-4843-8F7E-E44D91618806}" destId="{FAE19130-BF81-4C8B-BEDE-CCE87DB3688B}" srcOrd="1" destOrd="0" presId="urn:microsoft.com/office/officeart/2018/5/layout/IconCircleLabelList"/>
    <dgm:cxn modelId="{B2953221-CD76-4913-9429-5CABE78FFEFD}" type="presParOf" srcId="{1A0000C9-579C-4843-8F7E-E44D91618806}" destId="{200D9CED-D92C-40C5-99AC-FD112C10306B}" srcOrd="2" destOrd="0" presId="urn:microsoft.com/office/officeart/2018/5/layout/IconCircleLabelList"/>
    <dgm:cxn modelId="{108D28A5-AB98-422A-A3C0-A3EFA318F151}" type="presParOf" srcId="{1A0000C9-579C-4843-8F7E-E44D91618806}" destId="{AFF0FFAF-0B48-4F23-90E9-1E1D240672FF}" srcOrd="3" destOrd="0" presId="urn:microsoft.com/office/officeart/2018/5/layout/IconCircleLabelList"/>
    <dgm:cxn modelId="{1023910B-138C-4444-B103-4A1EDF1C0560}" type="presParOf" srcId="{397C5BA6-62C5-4107-83D7-1F8A79E1918E}" destId="{1AEF25A8-8B29-4717-AC6A-63DF4A4919B2}" srcOrd="1" destOrd="0" presId="urn:microsoft.com/office/officeart/2018/5/layout/IconCircleLabelList"/>
    <dgm:cxn modelId="{53E557AC-196E-48D9-86DB-B188469E5887}" type="presParOf" srcId="{397C5BA6-62C5-4107-83D7-1F8A79E1918E}" destId="{D9A88CB2-5AE3-4FED-807A-615C6CDE19E4}" srcOrd="2" destOrd="0" presId="urn:microsoft.com/office/officeart/2018/5/layout/IconCircleLabelList"/>
    <dgm:cxn modelId="{8E97A1A5-0425-42B7-8A99-136AF3E3F8D1}" type="presParOf" srcId="{D9A88CB2-5AE3-4FED-807A-615C6CDE19E4}" destId="{68F0DC11-CFCD-437E-B51C-FF0AA8B2D261}" srcOrd="0" destOrd="0" presId="urn:microsoft.com/office/officeart/2018/5/layout/IconCircleLabelList"/>
    <dgm:cxn modelId="{15CB9455-C800-42BB-BB1A-4624A803FA8E}" type="presParOf" srcId="{D9A88CB2-5AE3-4FED-807A-615C6CDE19E4}" destId="{EA90A766-A159-47B9-9173-EEEFE4ED4352}" srcOrd="1" destOrd="0" presId="urn:microsoft.com/office/officeart/2018/5/layout/IconCircleLabelList"/>
    <dgm:cxn modelId="{27941714-1323-4D8A-9057-777FDC34C497}" type="presParOf" srcId="{D9A88CB2-5AE3-4FED-807A-615C6CDE19E4}" destId="{20EB82A4-C46A-468E-9938-23BAE5447504}" srcOrd="2" destOrd="0" presId="urn:microsoft.com/office/officeart/2018/5/layout/IconCircleLabelList"/>
    <dgm:cxn modelId="{0C0C3EE5-F866-44F4-B83D-99EECD4B969B}" type="presParOf" srcId="{D9A88CB2-5AE3-4FED-807A-615C6CDE19E4}" destId="{ECF18BAC-61EB-4448-8235-156C061661EF}" srcOrd="3" destOrd="0" presId="urn:microsoft.com/office/officeart/2018/5/layout/IconCircleLabel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C5C115-B320-4025-9F02-D9BEFEE5AC25}">
      <dsp:nvSpPr>
        <dsp:cNvPr id="0" name=""/>
        <dsp:cNvSpPr/>
      </dsp:nvSpPr>
      <dsp:spPr>
        <a:xfrm>
          <a:off x="2091421" y="0"/>
          <a:ext cx="1955812" cy="1955812"/>
        </a:xfrm>
        <a:prstGeom prst="teardrop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E19130-BF81-4C8B-BEDE-CCE87DB3688B}">
      <dsp:nvSpPr>
        <dsp:cNvPr id="0" name=""/>
        <dsp:cNvSpPr/>
      </dsp:nvSpPr>
      <dsp:spPr>
        <a:xfrm>
          <a:off x="2508234" y="416813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F0FFAF-0B48-4F23-90E9-1E1D240672FF}">
      <dsp:nvSpPr>
        <dsp:cNvPr id="0" name=""/>
        <dsp:cNvSpPr/>
      </dsp:nvSpPr>
      <dsp:spPr>
        <a:xfrm>
          <a:off x="1466203" y="2565001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3400" i="1" kern="1200" dirty="0"/>
            <a:t>A chi è rivolto:</a:t>
          </a:r>
          <a:endParaRPr lang="en-US" sz="3400" kern="1200" dirty="0"/>
        </a:p>
      </dsp:txBody>
      <dsp:txXfrm>
        <a:off x="1466203" y="2565001"/>
        <a:ext cx="3206250" cy="720000"/>
      </dsp:txXfrm>
    </dsp:sp>
    <dsp:sp modelId="{68F0DC11-CFCD-437E-B51C-FF0AA8B2D261}">
      <dsp:nvSpPr>
        <dsp:cNvPr id="0" name=""/>
        <dsp:cNvSpPr/>
      </dsp:nvSpPr>
      <dsp:spPr>
        <a:xfrm>
          <a:off x="5858765" y="0"/>
          <a:ext cx="1955812" cy="1955812"/>
        </a:xfrm>
        <a:prstGeom prst="teardrop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90A766-A159-47B9-9173-EEEFE4ED4352}">
      <dsp:nvSpPr>
        <dsp:cNvPr id="0" name=""/>
        <dsp:cNvSpPr/>
      </dsp:nvSpPr>
      <dsp:spPr>
        <a:xfrm>
          <a:off x="6275578" y="416813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F18BAC-61EB-4448-8235-156C061661EF}">
      <dsp:nvSpPr>
        <dsp:cNvPr id="0" name=""/>
        <dsp:cNvSpPr/>
      </dsp:nvSpPr>
      <dsp:spPr>
        <a:xfrm>
          <a:off x="5233546" y="2565001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3400" i="1" kern="1200"/>
            <a:t>Obiettivi:</a:t>
          </a:r>
          <a:endParaRPr lang="en-US" sz="3400" kern="1200"/>
        </a:p>
      </dsp:txBody>
      <dsp:txXfrm>
        <a:off x="5233546" y="2565001"/>
        <a:ext cx="32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244BBBDC-6367-4D31-AC65-4B1165B593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ML - Un progetto di alternanza scuola/lavoro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496D176-B5DA-492C-AA06-C468822BB2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F9E2D6-716E-4AD6-ADE3-A6BAB3F8E901}" type="datetimeFigureOut">
              <a:rPr lang="it-IT" smtClean="0"/>
              <a:t>18/10/2020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7F8E2AD-FBAD-43E4-8C79-9B563DA5A9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7A0306D-7849-4DF3-AE5C-26BDFAB914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602E27-F8C3-4528-A617-27F234CF61B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57168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ML - Un progetto di alternanza scuola/lavoro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B350A6-CCAF-446D-B015-7E61B0ED7808}" type="datetimeFigureOut">
              <a:rPr lang="it-IT" smtClean="0"/>
              <a:t>18/10/2020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8291E-44A6-4EA8-AFB1-7065566FB77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9423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D81BEB6-7149-49C1-A2DD-546791E0E4BD}" type="datetime1">
              <a:rPr lang="en-US" smtClean="0"/>
              <a:t>10/18/2020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US"/>
              <a:t>Edoardo Grasso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65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1A12B-3B38-41C2-8735-C11EEF13145B}" type="datetime1">
              <a:rPr lang="en-US" smtClean="0"/>
              <a:t>10/18/2020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Edoardo Grasso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7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E1584-61B9-4B45-978C-80657163C671}" type="datetime1">
              <a:rPr lang="en-US" smtClean="0"/>
              <a:t>10/18/2020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Edoardo Grasso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73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BEFF3-C0F9-4114-83FC-DE57D1FF02A4}" type="datetime1">
              <a:rPr lang="en-US" smtClean="0"/>
              <a:t>10/18/2020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Edoardo Grasso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7229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28568-ECCC-45F8-929C-FCB73497D1F5}" type="datetime1">
              <a:rPr lang="en-US" smtClean="0"/>
              <a:t>10/18/2020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Edoardo Grasso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68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FA313-8CD5-43C8-908A-FEEEC0C000FD}" type="datetime1">
              <a:rPr lang="en-US" smtClean="0"/>
              <a:t>10/18/2020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Edoardo Grasso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93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46B24-EC8C-42DD-B0FE-088779FA767B}" type="datetime1">
              <a:rPr lang="en-US" smtClean="0"/>
              <a:t>10/18/2020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Edoardo Grasso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61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C1D1F-6A3D-490E-AC0C-B0496DC8078B}" type="datetime1">
              <a:rPr lang="en-US" smtClean="0"/>
              <a:t>10/18/2020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Edoardo Grasso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855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7110B-DF61-42F2-9F26-02A33AE5E50A}" type="datetime1">
              <a:rPr lang="en-US" smtClean="0"/>
              <a:t>10/18/2020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Edoardo Grasso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53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216C0-D144-4FE5-85CA-0BE5B20019C4}" type="datetime1">
              <a:rPr lang="en-US" smtClean="0"/>
              <a:t>10/18/2020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Edoardo Grasso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E17D2-09D7-455F-B048-E90FAFE67AFE}" type="datetime1">
              <a:rPr lang="en-US" smtClean="0"/>
              <a:t>10/18/2020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Edoardo Grasso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00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A3CA9-25C0-47F1-B2FD-E3F7365377E0}" type="datetime1">
              <a:rPr lang="en-US" smtClean="0"/>
              <a:t>10/18/2020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Edoardo Grasso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85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05BD-6F9E-4FD7-9A3B-6E7EEDB922EC}" type="datetime1">
              <a:rPr lang="en-US" smtClean="0"/>
              <a:t>10/18/2020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Edoardo Grasso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75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0AEE4-6703-4456-9629-E384F49C2847}" type="datetime1">
              <a:rPr lang="en-US" smtClean="0"/>
              <a:t>10/18/2020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Edoardo Grasso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62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788D8-E58A-45C0-9223-F9C5A01F323B}" type="datetime1">
              <a:rPr lang="en-US" smtClean="0"/>
              <a:t>10/18/2020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Edoardo Grasso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62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EB6DD-C1FF-4817-85EB-29F8662C9409}" type="datetime1">
              <a:rPr lang="en-US" smtClean="0"/>
              <a:t>10/18/2020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Edoardo Grasso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61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C525C-685A-4842-AADF-85B7A24F0794}" type="datetime1">
              <a:rPr lang="en-US" smtClean="0"/>
              <a:t>10/18/2020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Edoardo Grasso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2F5F4-5CBD-4F7F-AFE3-7E7BBF1CE139}" type="datetime1">
              <a:rPr lang="en-US" smtClean="0"/>
              <a:t>10/18/2020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Edoardo Grasso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6466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49" r:id="rId1"/>
    <p:sldLayoutId id="2147484050" r:id="rId2"/>
    <p:sldLayoutId id="2147484051" r:id="rId3"/>
    <p:sldLayoutId id="2147484052" r:id="rId4"/>
    <p:sldLayoutId id="2147484053" r:id="rId5"/>
    <p:sldLayoutId id="2147484054" r:id="rId6"/>
    <p:sldLayoutId id="2147484055" r:id="rId7"/>
    <p:sldLayoutId id="2147484056" r:id="rId8"/>
    <p:sldLayoutId id="2147484057" r:id="rId9"/>
    <p:sldLayoutId id="2147484058" r:id="rId10"/>
    <p:sldLayoutId id="2147484059" r:id="rId11"/>
    <p:sldLayoutId id="2147484060" r:id="rId12"/>
    <p:sldLayoutId id="2147484061" r:id="rId13"/>
    <p:sldLayoutId id="2147484062" r:id="rId14"/>
    <p:sldLayoutId id="2147484063" r:id="rId15"/>
    <p:sldLayoutId id="2147484064" r:id="rId16"/>
    <p:sldLayoutId id="214748406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oardograsso98/b-tagging_tesi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.ppt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confluence.infn.it/display/MLINFN/B+tagging+at+CM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7856F4-EE0E-4E12-A97E-0194B28E84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7403" y="1917411"/>
            <a:ext cx="6139431" cy="2396681"/>
          </a:xfrm>
        </p:spPr>
        <p:txBody>
          <a:bodyPr>
            <a:normAutofit/>
          </a:bodyPr>
          <a:lstStyle/>
          <a:p>
            <a:r>
              <a:rPr lang="it-IT" sz="3400" dirty="0"/>
              <a:t>«Machine Learning – Un progetto di alternanza scuola/</a:t>
            </a:r>
            <a:r>
              <a:rPr lang="it-IT" sz="3400" dirty="0" err="1"/>
              <a:t>lavorO</a:t>
            </a:r>
            <a:r>
              <a:rPr lang="it-IT" sz="3400" dirty="0"/>
              <a:t>»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D3FB6F2-63CC-4AE5-9D56-7750407A9E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7403" y="4580488"/>
            <a:ext cx="6175347" cy="2052720"/>
          </a:xfrm>
        </p:spPr>
        <p:txBody>
          <a:bodyPr>
            <a:normAutofit/>
          </a:bodyPr>
          <a:lstStyle/>
          <a:p>
            <a:r>
              <a:rPr lang="it-IT" dirty="0"/>
              <a:t>Candidato: 	Edoardo Grasso</a:t>
            </a:r>
          </a:p>
          <a:p>
            <a:r>
              <a:rPr lang="it-IT" dirty="0"/>
              <a:t>Relatori: 	Prof. Massimo Masera</a:t>
            </a:r>
            <a:br>
              <a:rPr lang="it-IT" dirty="0"/>
            </a:br>
            <a:r>
              <a:rPr lang="it-IT" dirty="0"/>
              <a:t>		Dott.ssa Federica Legger</a:t>
            </a:r>
          </a:p>
        </p:txBody>
      </p:sp>
      <p:sp>
        <p:nvSpPr>
          <p:cNvPr id="187" name="Round Diagonal Corner Rectangle 6">
            <a:extLst>
              <a:ext uri="{FF2B5EF4-FFF2-40B4-BE49-F238E27FC236}">
                <a16:creationId xmlns:a16="http://schemas.microsoft.com/office/drawing/2014/main" id="{7F719CFE-91CB-41B1-8A0C-249E5E42D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103446BF-BE27-4BA2-866D-CAF6C6529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073" y="1074453"/>
            <a:ext cx="2200835" cy="2206352"/>
          </a:xfrm>
          <a:prstGeom prst="rect">
            <a:avLst/>
          </a:prstGeom>
        </p:spPr>
      </p:pic>
      <p:pic>
        <p:nvPicPr>
          <p:cNvPr id="181" name="Immagine 180">
            <a:extLst>
              <a:ext uri="{FF2B5EF4-FFF2-40B4-BE49-F238E27FC236}">
                <a16:creationId xmlns:a16="http://schemas.microsoft.com/office/drawing/2014/main" id="{679B0E5A-7A43-4C08-82E6-BF66E17F0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974" y="3614604"/>
            <a:ext cx="3178638" cy="1992244"/>
          </a:xfrm>
          <a:prstGeom prst="rect">
            <a:avLst/>
          </a:prstGeom>
        </p:spPr>
      </p:pic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088A9D6D-C843-4F60-8E13-736FAEC217EE}"/>
              </a:ext>
            </a:extLst>
          </p:cNvPr>
          <p:cNvSpPr txBox="1"/>
          <p:nvPr/>
        </p:nvSpPr>
        <p:spPr>
          <a:xfrm>
            <a:off x="4815462" y="84782"/>
            <a:ext cx="5761684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2400" dirty="0"/>
              <a:t>UNIVERSITÀ DEGLI STUDI DI TORINO</a:t>
            </a:r>
          </a:p>
          <a:p>
            <a:pPr>
              <a:spcAft>
                <a:spcPts val="600"/>
              </a:spcAft>
            </a:pPr>
            <a:r>
              <a:rPr lang="it-IT" sz="2400" dirty="0"/>
              <a:t>FACOLTÀ DI FISICA</a:t>
            </a:r>
          </a:p>
        </p:txBody>
      </p:sp>
      <p:sp>
        <p:nvSpPr>
          <p:cNvPr id="108" name="CasellaDiTesto 107">
            <a:extLst>
              <a:ext uri="{FF2B5EF4-FFF2-40B4-BE49-F238E27FC236}">
                <a16:creationId xmlns:a16="http://schemas.microsoft.com/office/drawing/2014/main" id="{EA40C370-41D3-45EA-BFCD-5784CCEB5976}"/>
              </a:ext>
            </a:extLst>
          </p:cNvPr>
          <p:cNvSpPr txBox="1"/>
          <p:nvPr/>
        </p:nvSpPr>
        <p:spPr>
          <a:xfrm>
            <a:off x="4815462" y="1367622"/>
            <a:ext cx="3976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2400" dirty="0"/>
              <a:t>Tesi di laurea triennale in fisica</a:t>
            </a:r>
          </a:p>
        </p:txBody>
      </p:sp>
      <p:pic>
        <p:nvPicPr>
          <p:cNvPr id="179" name="Immagine 17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2A6E68DF-3A9C-4B05-9AAD-90C73D49D5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172" y="166352"/>
            <a:ext cx="1272498" cy="109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9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2" name="Rectangle 131">
            <a:extLst>
              <a:ext uri="{FF2B5EF4-FFF2-40B4-BE49-F238E27FC236}">
                <a16:creationId xmlns:a16="http://schemas.microsoft.com/office/drawing/2014/main" id="{C6270675-9512-4978-8583-36659256E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79146DA-C498-4585-828C-0BAF852D3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Edoardo Grasso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CFD6ED0-F816-477F-AC28-4D7215B46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58" name="Segnaposto contenuto 6">
            <a:extLst>
              <a:ext uri="{FF2B5EF4-FFF2-40B4-BE49-F238E27FC236}">
                <a16:creationId xmlns:a16="http://schemas.microsoft.com/office/drawing/2014/main" id="{9D770884-4A20-4122-837E-799FF6FE31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1134651"/>
              </p:ext>
            </p:extLst>
          </p:nvPr>
        </p:nvGraphicFramePr>
        <p:xfrm>
          <a:off x="1141410" y="413238"/>
          <a:ext cx="9906000" cy="3285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9" name="Rettangolo con due angoli in diagonale arrotondati 128">
            <a:extLst>
              <a:ext uri="{FF2B5EF4-FFF2-40B4-BE49-F238E27FC236}">
                <a16:creationId xmlns:a16="http://schemas.microsoft.com/office/drawing/2014/main" id="{4E1E4B87-5109-46B9-B33F-20FEB26AD567}"/>
              </a:ext>
            </a:extLst>
          </p:cNvPr>
          <p:cNvSpPr/>
          <p:nvPr/>
        </p:nvSpPr>
        <p:spPr>
          <a:xfrm>
            <a:off x="2251114" y="3594308"/>
            <a:ext cx="3393001" cy="1477328"/>
          </a:xfrm>
          <a:prstGeom prst="round2Diag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4" name="CasellaDiTesto 123">
            <a:extLst>
              <a:ext uri="{FF2B5EF4-FFF2-40B4-BE49-F238E27FC236}">
                <a16:creationId xmlns:a16="http://schemas.microsoft.com/office/drawing/2014/main" id="{DE35FD36-B28C-4FA4-9CD4-E44FF7F5A798}"/>
              </a:ext>
            </a:extLst>
          </p:cNvPr>
          <p:cNvSpPr txBox="1"/>
          <p:nvPr/>
        </p:nvSpPr>
        <p:spPr>
          <a:xfrm>
            <a:off x="2251114" y="3617363"/>
            <a:ext cx="33847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>
                <a:solidFill>
                  <a:srgbClr val="FAA93A"/>
                </a:solidFill>
              </a:rPr>
              <a:t>Studenti degli ultimi anni di liceo che svolgano un’attività di alternanza scuola/lavoro presso le strutture della sezione INFN del Dipartimento di Fisica</a:t>
            </a:r>
          </a:p>
        </p:txBody>
      </p:sp>
      <p:sp>
        <p:nvSpPr>
          <p:cNvPr id="157" name="Rettangolo con due angoli in diagonale arrotondati 156">
            <a:extLst>
              <a:ext uri="{FF2B5EF4-FFF2-40B4-BE49-F238E27FC236}">
                <a16:creationId xmlns:a16="http://schemas.microsoft.com/office/drawing/2014/main" id="{ADAD00D8-5822-4C2E-985D-38D594F3628A}"/>
              </a:ext>
            </a:extLst>
          </p:cNvPr>
          <p:cNvSpPr/>
          <p:nvPr/>
        </p:nvSpPr>
        <p:spPr>
          <a:xfrm>
            <a:off x="7102499" y="3594308"/>
            <a:ext cx="3393001" cy="2031324"/>
          </a:xfrm>
          <a:prstGeom prst="round2Diag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6" name="CasellaDiTesto 125">
            <a:extLst>
              <a:ext uri="{FF2B5EF4-FFF2-40B4-BE49-F238E27FC236}">
                <a16:creationId xmlns:a16="http://schemas.microsoft.com/office/drawing/2014/main" id="{D3D2FA0C-1ED5-48C3-A0B6-A5D7EC915CED}"/>
              </a:ext>
            </a:extLst>
          </p:cNvPr>
          <p:cNvSpPr txBox="1"/>
          <p:nvPr/>
        </p:nvSpPr>
        <p:spPr>
          <a:xfrm flipH="1">
            <a:off x="7117258" y="3617363"/>
            <a:ext cx="33930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>
                <a:solidFill>
                  <a:srgbClr val="D35940"/>
                </a:solidFill>
              </a:rPr>
              <a:t>Fornire gli strumenti necessari per comprendere il ruolo del machine learning in Fisica delle Alte Energie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>
                <a:solidFill>
                  <a:srgbClr val="D35940"/>
                </a:solidFill>
              </a:rPr>
              <a:t>Fare sperimentare degli esempi di tecniche di analisi dati basate sul machine learning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53F7761-7050-4A47-A0DB-F304D6B985B4}"/>
              </a:ext>
            </a:extLst>
          </p:cNvPr>
          <p:cNvSpPr txBox="1"/>
          <p:nvPr/>
        </p:nvSpPr>
        <p:spPr>
          <a:xfrm>
            <a:off x="10503588" y="3096260"/>
            <a:ext cx="16535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0" dirty="0"/>
              <a:t>}</a:t>
            </a:r>
            <a:r>
              <a:rPr lang="it-IT" sz="12000" dirty="0">
                <a:latin typeface="Berlin Sans FB" panose="020E0602020502020306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9267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/>
      <p:bldP spid="126" grpId="0" build="p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73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5" name="Rectangle 74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1BA7266-79C5-46BC-8FBF-F3132D1DDE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558" r="4747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36" name="Group 77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3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0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5CCFD00-FAE8-4FAF-966E-3F7BC1675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5261" y="641509"/>
            <a:ext cx="6078453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u="sng" dirty="0"/>
              <a:t>Come problema di esempio utilizzeremo il </a:t>
            </a:r>
            <a:br>
              <a:rPr lang="it-IT" u="sng" dirty="0"/>
            </a:br>
            <a:r>
              <a:rPr lang="it-IT" b="1" u="sng" dirty="0"/>
              <a:t>b-tagging</a:t>
            </a:r>
            <a:r>
              <a:rPr lang="it-IT" u="sng" dirty="0"/>
              <a:t>, ovvero il problema di distinguere i jet originanti dall’</a:t>
            </a:r>
            <a:r>
              <a:rPr lang="it-IT" u="sng" dirty="0" err="1"/>
              <a:t>adronizzazione</a:t>
            </a:r>
            <a:r>
              <a:rPr lang="it-IT" u="sng" dirty="0"/>
              <a:t> di quark b da quelli creati da quark leggeri.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8789BB6-4578-4494-B661-624672DC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25261" y="5883275"/>
            <a:ext cx="345238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Edoardo Grasso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1AB2F13-EC0F-470C-A69B-E8BF38BC8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484EE731-8A65-48E8-92DB-9B20F2EA12D8}"/>
              </a:ext>
            </a:extLst>
          </p:cNvPr>
          <p:cNvGrpSpPr/>
          <p:nvPr/>
        </p:nvGrpSpPr>
        <p:grpSpPr>
          <a:xfrm>
            <a:off x="8257596" y="2725738"/>
            <a:ext cx="3608707" cy="3714750"/>
            <a:chOff x="8248591" y="2876856"/>
            <a:chExt cx="3608707" cy="3714750"/>
          </a:xfrm>
        </p:grpSpPr>
        <p:sp>
          <p:nvSpPr>
            <p:cNvPr id="9" name="Rettangolo con due angoli in diagonale arrotondati 8">
              <a:extLst>
                <a:ext uri="{FF2B5EF4-FFF2-40B4-BE49-F238E27FC236}">
                  <a16:creationId xmlns:a16="http://schemas.microsoft.com/office/drawing/2014/main" id="{337C7A92-D733-4285-8A92-C1441A80365A}"/>
                </a:ext>
              </a:extLst>
            </p:cNvPr>
            <p:cNvSpPr/>
            <p:nvPr/>
          </p:nvSpPr>
          <p:spPr>
            <a:xfrm>
              <a:off x="8248593" y="2876856"/>
              <a:ext cx="3608705" cy="3714750"/>
            </a:xfrm>
            <a:prstGeom prst="round2Diag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5DAA5002-CF19-4571-A77D-8F9C2F19F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8591" y="2902585"/>
              <a:ext cx="3540229" cy="36228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229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4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3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20" name="Rectangle 119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1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3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26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7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8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9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32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33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34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35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36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37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38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39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40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41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42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43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44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45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3DA01594-8463-4859-9519-C9BCC1F38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 err="1">
                <a:solidFill>
                  <a:srgbClr val="FFFFFF"/>
                </a:solidFill>
              </a:rPr>
              <a:t>Composizione</a:t>
            </a:r>
            <a:r>
              <a:rPr lang="en-US" sz="4800" dirty="0">
                <a:solidFill>
                  <a:srgbClr val="FFFFFF"/>
                </a:solidFill>
              </a:rPr>
              <a:t> del </a:t>
            </a:r>
            <a:r>
              <a:rPr lang="en-US" sz="4800" dirty="0" err="1">
                <a:solidFill>
                  <a:srgbClr val="FFFFFF"/>
                </a:solidFill>
              </a:rPr>
              <a:t>Progetto</a:t>
            </a:r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06BB454-61C8-418E-807B-AE09A16C7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0824" y="5410201"/>
            <a:ext cx="512488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Edoardo Grasso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AF70842-57DF-4AA4-AD0B-2DABBD82F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4</a:t>
            </a:fld>
            <a:endParaRPr lang="en-US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4940C5C-1533-4E05-837C-4D46EAC6AEA3}"/>
              </a:ext>
            </a:extLst>
          </p:cNvPr>
          <p:cNvSpPr txBox="1"/>
          <p:nvPr/>
        </p:nvSpPr>
        <p:spPr>
          <a:xfrm>
            <a:off x="4905985" y="4324607"/>
            <a:ext cx="47771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solidFill>
                  <a:schemeClr val="bg1"/>
                </a:solidFill>
              </a:rPr>
              <a:t>Materiale scaricabile da: </a:t>
            </a:r>
            <a:r>
              <a:rPr lang="it-IT" sz="1100" dirty="0">
                <a:solidFill>
                  <a:schemeClr val="bg1"/>
                </a:solidFill>
                <a:hlinkClick r:id="rId3"/>
              </a:rPr>
              <a:t>https://github.com/edoardograsso98/b-tagging_tesi</a:t>
            </a:r>
            <a:endParaRPr lang="it-IT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592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59DDC688-3AFC-4C0F-AD2F-CD8C2FD85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it-IT" dirty="0"/>
              <a:t>Seminario Introduttivo</a:t>
            </a:r>
          </a:p>
        </p:txBody>
      </p:sp>
      <p:sp useBgFill="1">
        <p:nvSpPr>
          <p:cNvPr id="41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D7932D4-F989-4B3B-86C5-4E591C471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/>
              <a:t>Ha l’obiettivo di spiegare in parole semplici il </a:t>
            </a:r>
            <a:br>
              <a:rPr lang="it-IT" sz="2000" dirty="0"/>
            </a:br>
            <a:r>
              <a:rPr lang="it-IT" sz="2000" dirty="0"/>
              <a:t>b-tagging, fornendo tutte le basi necessarie agli studenti del liceo per comprenderlo.</a:t>
            </a:r>
          </a:p>
          <a:p>
            <a:pPr marL="0" indent="0">
              <a:buNone/>
            </a:pPr>
            <a:r>
              <a:rPr lang="it-IT" sz="2000" dirty="0"/>
              <a:t>Verranno utilizzate come supporto delle slide create appositamente da me per il progetto: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5E618BA-464C-4B23-ACAF-738C52B47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15468" y="5883275"/>
            <a:ext cx="4876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Edoardo Grasso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F10E0CC-F7AF-415C-82A6-C16F3F945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graphicFrame>
        <p:nvGraphicFramePr>
          <p:cNvPr id="58" name="Oggetto 57">
            <a:hlinkClick r:id="" action="ppaction://ole?verb=0"/>
            <a:extLst>
              <a:ext uri="{FF2B5EF4-FFF2-40B4-BE49-F238E27FC236}">
                <a16:creationId xmlns:a16="http://schemas.microsoft.com/office/drawing/2014/main" id="{C7A580EB-7CE8-4151-AF22-BA4C6E94B0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7288050"/>
              </p:ext>
            </p:extLst>
          </p:nvPr>
        </p:nvGraphicFramePr>
        <p:xfrm>
          <a:off x="7037063" y="3342914"/>
          <a:ext cx="3723909" cy="2094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Presentation" r:id="rId3" imgW="6094373" imgH="3427599" progId="PowerPoint.Show.12">
                  <p:embed/>
                </p:oleObj>
              </mc:Choice>
              <mc:Fallback>
                <p:oleObj name="Presentation" r:id="rId3" imgW="6094373" imgH="3427599" progId="PowerPoint.Show.12">
                  <p:embed/>
                  <p:pic>
                    <p:nvPicPr>
                      <p:cNvPr id="7" name="Oggetto 6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D86E2939-E361-48E9-95CE-3D9547A92D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37063" y="3342914"/>
                        <a:ext cx="3723909" cy="2094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288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FF44149E-FAC3-4E18-9443-AEED0F238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it-IT" dirty="0"/>
              <a:t>Esercitazioni pratiche</a:t>
            </a:r>
          </a:p>
        </p:txBody>
      </p:sp>
      <p:sp useBgFill="1">
        <p:nvSpPr>
          <p:cNvPr id="41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8496C9D-1D9C-452E-B6E7-16ADB0ED9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/>
              <a:t>Vengono forniti agli studenti dei notebook </a:t>
            </a:r>
            <a:r>
              <a:rPr lang="it-IT" sz="2000" dirty="0" err="1"/>
              <a:t>Jupyter</a:t>
            </a:r>
            <a:r>
              <a:rPr lang="it-IT" sz="2000" dirty="0"/>
              <a:t>, sui quali potranno sperimentare in prima persona come vengono implementati gli algoritmi di ML.</a:t>
            </a:r>
          </a:p>
          <a:p>
            <a:pPr marL="0" indent="0">
              <a:buNone/>
            </a:pPr>
            <a:r>
              <a:rPr lang="it-IT" sz="2000" dirty="0"/>
              <a:t>I notebook in questione erano preesistenti e sono scaricabili (nella versione originale) dal sito:</a:t>
            </a:r>
            <a:br>
              <a:rPr lang="it-IT" sz="2000" dirty="0"/>
            </a:br>
            <a:r>
              <a:rPr lang="it-IT" sz="2000" dirty="0">
                <a:hlinkClick r:id="rId2"/>
              </a:rPr>
              <a:t>https://confluence.infn.it/display/MLINFN/B+tagging+at+CMS</a:t>
            </a:r>
            <a:endParaRPr lang="it-IT" sz="2000" dirty="0"/>
          </a:p>
          <a:p>
            <a:pPr marL="0" indent="0">
              <a:buNone/>
            </a:pPr>
            <a:r>
              <a:rPr lang="it-IT" sz="2000" dirty="0"/>
              <a:t>Io mi sono occupato di illustrare i notebook per renderli accessibili a dei ragazzi che non sono familiari con i suddetti algoritmi o anche con il linguaggio di programmazione utilizzato.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BB6634C-5367-4C3C-B759-E6F9926E1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15468" y="5883275"/>
            <a:ext cx="4876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Edoardo Grasso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B198F93-4BEB-4304-AA98-B41AF791F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0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9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C9011C5-6168-459F-8B9C-0EF5697FF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Demo Notebook</a:t>
            </a:r>
          </a:p>
        </p:txBody>
      </p:sp>
      <p:sp useBgFill="1">
        <p:nvSpPr>
          <p:cNvPr id="131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chine Learning – Un progetto di alternanza.pptx - PowerPoint 2020-10-18 17-00-15">
            <a:hlinkClick r:id="" action="ppaction://media"/>
            <a:extLst>
              <a:ext uri="{FF2B5EF4-FFF2-40B4-BE49-F238E27FC236}">
                <a16:creationId xmlns:a16="http://schemas.microsoft.com/office/drawing/2014/main" id="{9863D899-BC2C-4648-A821-8058E82C77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8988" y="1759630"/>
            <a:ext cx="6112382" cy="3331248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hardEdge"/>
            <a:extrusionClr>
              <a:srgbClr val="FFFFFF"/>
            </a:extrusionClr>
          </a:sp3d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FF697FC-E14B-4689-BBC3-9F1F2307D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76424" y="6309360"/>
            <a:ext cx="512488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Edoardo Grasso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3C3DF7C-4E1C-43D1-81E6-1D6C116BD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911" y="6309360"/>
            <a:ext cx="7710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1F86B08-CA7A-4DCA-9BFD-D69C1FA69A3D}"/>
              </a:ext>
            </a:extLst>
          </p:cNvPr>
          <p:cNvSpPr txBox="1"/>
          <p:nvPr/>
        </p:nvSpPr>
        <p:spPr>
          <a:xfrm>
            <a:off x="2144549" y="1346325"/>
            <a:ext cx="3976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(Da sostituire con demo dei notebook)</a:t>
            </a:r>
          </a:p>
        </p:txBody>
      </p:sp>
    </p:spTree>
    <p:extLst>
      <p:ext uri="{BB962C8B-B14F-4D97-AF65-F5344CB8AC3E}">
        <p14:creationId xmlns:p14="http://schemas.microsoft.com/office/powerpoint/2010/main" val="2146865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3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ound Diagonal Corner Rectangle 9">
            <a:extLst>
              <a:ext uri="{FF2B5EF4-FFF2-40B4-BE49-F238E27FC236}">
                <a16:creationId xmlns:a16="http://schemas.microsoft.com/office/drawing/2014/main" id="{A3D1FEF8-5149-4AC1-8D77-B256637FB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Immagine 53">
            <a:extLst>
              <a:ext uri="{FF2B5EF4-FFF2-40B4-BE49-F238E27FC236}">
                <a16:creationId xmlns:a16="http://schemas.microsoft.com/office/drawing/2014/main" id="{E3ADC6A8-D3A0-44FC-BB5B-BF17D06BF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737" y="1147146"/>
            <a:ext cx="2196085" cy="2201590"/>
          </a:xfrm>
          <a:prstGeom prst="rect">
            <a:avLst/>
          </a:prstGeom>
        </p:spPr>
      </p:pic>
      <p:pic>
        <p:nvPicPr>
          <p:cNvPr id="55" name="Immagine 54">
            <a:extLst>
              <a:ext uri="{FF2B5EF4-FFF2-40B4-BE49-F238E27FC236}">
                <a16:creationId xmlns:a16="http://schemas.microsoft.com/office/drawing/2014/main" id="{E879241A-0D0E-4C0E-9BFA-9B6D6FFBB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454" y="3513327"/>
            <a:ext cx="3512651" cy="2201591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355DDF3-2130-49F5-BD0B-4C969F81D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Grazie per l’ascolto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2F220A6-4A74-483E-8939-15E5B8F74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6309360"/>
            <a:ext cx="623930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Edoardo Grasso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3921892-09FB-4B8E-BBA1-678AEAD71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309360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56" name="Immagine 55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B3115DFD-95D9-42D5-9EB5-8F1901E5E2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689" y="173548"/>
            <a:ext cx="1272498" cy="1092767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9350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319</Words>
  <Application>Microsoft Office PowerPoint</Application>
  <PresentationFormat>Widescreen</PresentationFormat>
  <Paragraphs>39</Paragraphs>
  <Slides>8</Slides>
  <Notes>0</Notes>
  <HiddenSlides>0</HiddenSlides>
  <MMClips>1</MMClips>
  <ScaleCrop>false</ScaleCrop>
  <HeadingPairs>
    <vt:vector size="8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5" baseType="lpstr">
      <vt:lpstr>Arial</vt:lpstr>
      <vt:lpstr>Berlin Sans FB</vt:lpstr>
      <vt:lpstr>Calibri</vt:lpstr>
      <vt:lpstr>Tw Cen MT</vt:lpstr>
      <vt:lpstr>Wingdings</vt:lpstr>
      <vt:lpstr>Circuito</vt:lpstr>
      <vt:lpstr>Presentation</vt:lpstr>
      <vt:lpstr>«Machine Learning – Un progetto di alternanza scuola/lavorO»</vt:lpstr>
      <vt:lpstr>Presentazione standard di PowerPoint</vt:lpstr>
      <vt:lpstr>Presentazione standard di PowerPoint</vt:lpstr>
      <vt:lpstr>Composizione del Progetto</vt:lpstr>
      <vt:lpstr>Seminario Introduttivo</vt:lpstr>
      <vt:lpstr>Esercitazioni pratiche</vt:lpstr>
      <vt:lpstr>Demo Notebook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«Machine Learning – Un progetto di alternanza scuola/lavorO»</dc:title>
  <dc:creator>Edoardo Grasso</dc:creator>
  <cp:lastModifiedBy>Edoardo Grasso</cp:lastModifiedBy>
  <cp:revision>2</cp:revision>
  <dcterms:created xsi:type="dcterms:W3CDTF">2020-10-18T15:16:32Z</dcterms:created>
  <dcterms:modified xsi:type="dcterms:W3CDTF">2020-10-18T15:20:14Z</dcterms:modified>
</cp:coreProperties>
</file>